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sldIdLst>
    <p:sldId id="256" r:id="rId2"/>
    <p:sldId id="743" r:id="rId3"/>
    <p:sldId id="747" r:id="rId4"/>
    <p:sldId id="744" r:id="rId5"/>
    <p:sldId id="813" r:id="rId6"/>
    <p:sldId id="776" r:id="rId7"/>
    <p:sldId id="777" r:id="rId8"/>
    <p:sldId id="778" r:id="rId9"/>
    <p:sldId id="779" r:id="rId10"/>
    <p:sldId id="780" r:id="rId11"/>
    <p:sldId id="781" r:id="rId12"/>
    <p:sldId id="792" r:id="rId13"/>
    <p:sldId id="858" r:id="rId14"/>
    <p:sldId id="788" r:id="rId15"/>
    <p:sldId id="789" r:id="rId16"/>
    <p:sldId id="796" r:id="rId17"/>
    <p:sldId id="891" r:id="rId18"/>
    <p:sldId id="782" r:id="rId19"/>
    <p:sldId id="784" r:id="rId20"/>
    <p:sldId id="785" r:id="rId21"/>
    <p:sldId id="786" r:id="rId22"/>
    <p:sldId id="787" r:id="rId23"/>
    <p:sldId id="805" r:id="rId24"/>
    <p:sldId id="865" r:id="rId25"/>
    <p:sldId id="867" r:id="rId26"/>
    <p:sldId id="868" r:id="rId27"/>
    <p:sldId id="871" r:id="rId28"/>
    <p:sldId id="872" r:id="rId29"/>
    <p:sldId id="889" r:id="rId30"/>
    <p:sldId id="873" r:id="rId31"/>
    <p:sldId id="859" r:id="rId32"/>
    <p:sldId id="860" r:id="rId33"/>
    <p:sldId id="861" r:id="rId34"/>
    <p:sldId id="862" r:id="rId35"/>
    <p:sldId id="863" r:id="rId36"/>
    <p:sldId id="864" r:id="rId37"/>
    <p:sldId id="874" r:id="rId38"/>
    <p:sldId id="875" r:id="rId39"/>
    <p:sldId id="876" r:id="rId40"/>
    <p:sldId id="877" r:id="rId41"/>
    <p:sldId id="878" r:id="rId42"/>
    <p:sldId id="892" r:id="rId43"/>
    <p:sldId id="880" r:id="rId44"/>
    <p:sldId id="881" r:id="rId45"/>
    <p:sldId id="882" r:id="rId46"/>
    <p:sldId id="883" r:id="rId47"/>
    <p:sldId id="885" r:id="rId48"/>
    <p:sldId id="886" r:id="rId49"/>
    <p:sldId id="890" r:id="rId50"/>
    <p:sldId id="888" r:id="rId51"/>
    <p:sldId id="816" r:id="rId52"/>
    <p:sldId id="302" r:id="rId53"/>
    <p:sldId id="817" r:id="rId5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3" autoAdjust="0"/>
    <p:restoredTop sz="91079" autoAdjust="0"/>
  </p:normalViewPr>
  <p:slideViewPr>
    <p:cSldViewPr snapToGrid="0" snapToObjects="1">
      <p:cViewPr>
        <p:scale>
          <a:sx n="98" d="100"/>
          <a:sy n="98" d="100"/>
        </p:scale>
        <p:origin x="13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6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09 </a:t>
            </a:r>
            <a:r>
              <a:rPr lang="en-US" altLang="en-US" sz="4000" dirty="0" smtClean="0"/>
              <a:t>–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792"/>
            <a:ext cx="8229600" cy="41567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45720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 = "Hello Bob"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greet[0]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print(greet[0], greet[2], greet[4])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 l o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8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print(greet[x - 2])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7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229232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prstClr val="black"/>
                </a:solidFill>
              </a:rPr>
              <a:t>In a string of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en-US" altLang="en-US" dirty="0" smtClean="0">
                <a:solidFill>
                  <a:prstClr val="black"/>
                </a:solidFill>
              </a:rPr>
              <a:t>characters, the last </a:t>
            </a:r>
            <a:br>
              <a:rPr lang="en-US" altLang="en-US" dirty="0" smtClean="0">
                <a:solidFill>
                  <a:prstClr val="black"/>
                </a:solidFill>
              </a:rPr>
            </a:br>
            <a:r>
              <a:rPr lang="en-US" altLang="en-US" dirty="0" smtClean="0">
                <a:solidFill>
                  <a:prstClr val="black"/>
                </a:solidFill>
              </a:rPr>
              <a:t>character is at position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n-1 </a:t>
            </a:r>
            <a:r>
              <a:rPr lang="en-US" altLang="en-US" dirty="0" smtClean="0">
                <a:solidFill>
                  <a:prstClr val="black"/>
                </a:solidFill>
              </a:rPr>
              <a:t>since we </a:t>
            </a:r>
            <a:br>
              <a:rPr lang="en-US" altLang="en-US" dirty="0" smtClean="0">
                <a:solidFill>
                  <a:prstClr val="black"/>
                </a:solidFill>
              </a:rPr>
            </a:br>
            <a:r>
              <a:rPr lang="en-US" altLang="en-US" dirty="0" smtClean="0">
                <a:solidFill>
                  <a:prstClr val="black"/>
                </a:solidFill>
              </a:rPr>
              <a:t>start counting with 0</a:t>
            </a:r>
          </a:p>
          <a:p>
            <a:pPr lvl="3">
              <a:lnSpc>
                <a:spcPct val="90000"/>
              </a:lnSpc>
            </a:pPr>
            <a:endParaRPr lang="en-US" altLang="en-US" dirty="0" smtClean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prstClr val="black"/>
                </a:solidFill>
              </a:rPr>
              <a:t>So how can we access the </a:t>
            </a:r>
            <a:r>
              <a:rPr lang="en-US" altLang="en-US" u="sng" dirty="0" smtClean="0">
                <a:solidFill>
                  <a:prstClr val="black"/>
                </a:solidFill>
              </a:rPr>
              <a:t>last</a:t>
            </a:r>
            <a:r>
              <a:rPr lang="en-US" altLang="en-US" dirty="0">
                <a:solidFill>
                  <a:prstClr val="black"/>
                </a:solidFill>
              </a:rPr>
              <a:t> </a:t>
            </a:r>
            <a:r>
              <a:rPr lang="en-US" altLang="en-US" dirty="0" smtClean="0">
                <a:solidFill>
                  <a:prstClr val="black"/>
                </a:solidFill>
              </a:rPr>
              <a:t>letter, regardless of the string’s length?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 </a:t>
            </a:r>
            <a:r>
              <a:rPr lang="en-US" alt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(greet) – 1 ]</a:t>
            </a:r>
          </a:p>
          <a:p>
            <a:pPr lvl="1">
              <a:lnSpc>
                <a:spcPct val="90000"/>
              </a:lnSpc>
            </a:pP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String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Python has many, many ways to interact with strings, and we will cover them in detail soon</a:t>
            </a:r>
          </a:p>
          <a:p>
            <a:r>
              <a:rPr lang="en-US" dirty="0" smtClean="0"/>
              <a:t>For now, here are two very useful </a:t>
            </a:r>
            <a:r>
              <a:rPr lang="en-US" dirty="0" smtClean="0"/>
              <a:t>methods: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en-US" dirty="0"/>
              <a:t>in all lowercase letters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s.upper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 smtClean="0"/>
              <a:t>in </a:t>
            </a:r>
            <a:r>
              <a:rPr lang="en-US" dirty="0"/>
              <a:t>all </a:t>
            </a:r>
            <a:r>
              <a:rPr lang="en-US" dirty="0" smtClean="0"/>
              <a:t>uppercase letters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would we need to use these?</a:t>
            </a:r>
          </a:p>
          <a:p>
            <a:pPr lvl="1"/>
            <a:r>
              <a:rPr lang="en-US" sz="3200" dirty="0" smtClean="0"/>
              <a:t>Remember, Python is </a:t>
            </a:r>
            <a:r>
              <a:rPr lang="en-US" sz="3200" u="sng" dirty="0" smtClean="0"/>
              <a:t>case-sensitive</a:t>
            </a:r>
            <a:r>
              <a:rPr lang="en-US" sz="3200" dirty="0" smtClean="0"/>
              <a:t>!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0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Concatenation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Forming New Strings -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dirty="0" smtClean="0"/>
              <a:t>We can put two or more strings together to form a longer string</a:t>
            </a:r>
          </a:p>
          <a:p>
            <a:pPr lvl="3"/>
            <a:endParaRPr lang="en-US" dirty="0" smtClean="0"/>
          </a:p>
          <a:p>
            <a:r>
              <a:rPr lang="en-US" b="1" i="1" dirty="0" smtClean="0"/>
              <a:t>Concatenation</a:t>
            </a:r>
            <a:r>
              <a:rPr lang="en-US" dirty="0" smtClean="0"/>
              <a:t> “glues” two strings together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"Jelly"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'Peanut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ButterJelly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&amp; " +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Jelly"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'Peanut Butter &amp; Jelly'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does </a:t>
            </a:r>
            <a:r>
              <a:rPr lang="en-US" u="sng" dirty="0" smtClean="0"/>
              <a:t>not</a:t>
            </a:r>
            <a:r>
              <a:rPr lang="en-US" dirty="0" smtClean="0"/>
              <a:t> automatically include spaces between the strings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"Smash"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"together"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Smashtogether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Concatenation can </a:t>
            </a:r>
            <a:r>
              <a:rPr lang="en-US" u="sng" dirty="0" smtClean="0"/>
              <a:t>only</a:t>
            </a:r>
            <a:r>
              <a:rPr lang="en-US" dirty="0" smtClean="0"/>
              <a:t> be done with strings!</a:t>
            </a:r>
          </a:p>
          <a:p>
            <a:pPr lvl="1"/>
            <a:r>
              <a:rPr lang="en-US" dirty="0" smtClean="0"/>
              <a:t>So how would we concatenate an integer?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"CMSC " 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'CMSC 201'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8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 </a:t>
            </a:r>
            <a:r>
              <a:rPr lang="en-US" dirty="0" smtClean="0"/>
              <a:t>for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 </a:t>
            </a:r>
            <a:r>
              <a:rPr lang="en-US" dirty="0" smtClean="0"/>
              <a:t>only accepts a single string</a:t>
            </a:r>
          </a:p>
          <a:p>
            <a:pPr lvl="1"/>
            <a:r>
              <a:rPr lang="en-US" dirty="0" smtClean="0"/>
              <a:t>Can’t use commas </a:t>
            </a:r>
            <a:r>
              <a:rPr lang="en-US" dirty="0" smtClean="0"/>
              <a:t>like </a:t>
            </a:r>
            <a:r>
              <a:rPr lang="en-US" dirty="0" smtClean="0"/>
              <a:t>we do with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3"/>
            <a:endParaRPr lang="en-US" dirty="0"/>
          </a:p>
          <a:p>
            <a:r>
              <a:rPr lang="en-US" dirty="0" smtClean="0"/>
              <a:t>In order to create a single string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 smtClean="0"/>
              <a:t>, you must use concatenation</a:t>
            </a:r>
          </a:p>
          <a:p>
            <a:pPr marL="457200" lvl="1" indent="0">
              <a:buNone/>
            </a:pPr>
            <a:endParaRPr lang="sv-SE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sv-S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classNum 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201</a:t>
            </a:r>
          </a:p>
          <a:p>
            <a:pPr marL="457200" lvl="1" indent="0">
              <a:buNone/>
            </a:pPr>
            <a:r>
              <a:rPr lang="sv-S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sv-SE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"Grade in "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sv-SE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(classNum) + </a:t>
            </a:r>
            <a:r>
              <a:rPr lang="sv-SE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"? "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sz="4200" dirty="0" smtClean="0"/>
              <a:t>Sentinels, </a:t>
            </a:r>
            <a:r>
              <a:rPr lang="en-US" sz="4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sz="4200" dirty="0" smtClean="0"/>
              <a:t>, and Concatenation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even get really lazy, and create the message string ahead of using it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</a:t>
            </a:r>
            <a:endParaRPr lang="en-US" dirty="0" smtClean="0"/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-1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grade, or '"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(SENTINEL) +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 to quit: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SENTINEL: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"Congrats on getting a"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grade,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the class!"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grade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84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Substrings and Slicing</a:t>
            </a:r>
          </a:p>
        </p:txBody>
      </p:sp>
    </p:spTree>
    <p:extLst>
      <p:ext uri="{BB962C8B-B14F-4D97-AF65-F5344CB8AC3E}">
        <p14:creationId xmlns:p14="http://schemas.microsoft.com/office/powerpoint/2010/main" val="10973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only returns a </a:t>
            </a:r>
            <a:r>
              <a:rPr lang="en-US" u="sng" dirty="0" smtClean="0"/>
              <a:t>single</a:t>
            </a:r>
            <a:r>
              <a:rPr lang="en-US" dirty="0" smtClean="0"/>
              <a:t> character </a:t>
            </a:r>
            <a:br>
              <a:rPr lang="en-US" dirty="0" smtClean="0"/>
            </a:br>
            <a:r>
              <a:rPr lang="en-US" dirty="0" smtClean="0"/>
              <a:t>from the entire string</a:t>
            </a:r>
          </a:p>
          <a:p>
            <a:pPr lvl="3"/>
            <a:endParaRPr lang="en-US" dirty="0"/>
          </a:p>
          <a:p>
            <a:r>
              <a:rPr lang="en-US" dirty="0" smtClean="0"/>
              <a:t>We can access a </a:t>
            </a:r>
            <a:r>
              <a:rPr lang="en-US" b="1" i="1" dirty="0" smtClean="0"/>
              <a:t>substring</a:t>
            </a:r>
            <a:r>
              <a:rPr lang="en-US" i="1" dirty="0" smtClean="0"/>
              <a:t> </a:t>
            </a:r>
            <a:r>
              <a:rPr lang="en-US" dirty="0" smtClean="0"/>
              <a:t>using</a:t>
            </a:r>
            <a:br>
              <a:rPr lang="en-US" dirty="0" smtClean="0"/>
            </a:br>
            <a:r>
              <a:rPr lang="en-US" dirty="0" smtClean="0"/>
              <a:t>a process called </a:t>
            </a:r>
            <a:r>
              <a:rPr lang="en-US" b="1" i="1" dirty="0" smtClean="0"/>
              <a:t>slicing</a:t>
            </a:r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880" y="3617701"/>
            <a:ext cx="3934120" cy="2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6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</a:t>
            </a:r>
            <a:r>
              <a:rPr lang="en-US" dirty="0"/>
              <a:t>and what they are used for</a:t>
            </a:r>
          </a:p>
          <a:p>
            <a:pPr lvl="1"/>
            <a:r>
              <a:rPr lang="en-US" dirty="0" smtClean="0"/>
              <a:t>Getting the length </a:t>
            </a:r>
            <a:r>
              <a:rPr lang="en-US" dirty="0"/>
              <a:t>of a list</a:t>
            </a:r>
          </a:p>
          <a:p>
            <a:pPr lvl="1"/>
            <a:r>
              <a:rPr lang="en-US" dirty="0" smtClean="0"/>
              <a:t>Operations like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</a:p>
          <a:p>
            <a:pPr lvl="1"/>
            <a:r>
              <a:rPr lang="en-US" dirty="0" smtClean="0"/>
              <a:t>Iterating over a list 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Indexing</a:t>
            </a:r>
          </a:p>
          <a:p>
            <a:endParaRPr lang="en-US" dirty="0" smtClean="0"/>
          </a:p>
          <a:p>
            <a:r>
              <a:rPr lang="en-US" dirty="0" smtClean="0"/>
              <a:t>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</a:t>
            </a:r>
            <a:r>
              <a:rPr lang="en-US" dirty="0" smtClean="0"/>
              <a:t>operator</a:t>
            </a:r>
          </a:p>
          <a:p>
            <a:r>
              <a:rPr lang="en-US" dirty="0" smtClean="0"/>
              <a:t>Methods vs Functions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3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start:end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4000" dirty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must </a:t>
            </a:r>
            <a:r>
              <a:rPr lang="en-US" dirty="0" smtClean="0"/>
              <a:t>evaluate to integers</a:t>
            </a:r>
            <a:endParaRPr lang="en-US" dirty="0"/>
          </a:p>
          <a:p>
            <a:pPr lvl="1"/>
            <a:r>
              <a:rPr lang="en-US" dirty="0" smtClean="0"/>
              <a:t>The substring begins at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  <a:p>
            <a:pPr lvl="1"/>
            <a:r>
              <a:rPr lang="en-US" dirty="0" smtClean="0"/>
              <a:t>The substring ends </a:t>
            </a:r>
            <a:r>
              <a:rPr lang="en-US" b="1" u="sng" dirty="0" smtClean="0"/>
              <a:t>before</a:t>
            </a:r>
            <a:r>
              <a:rPr lang="en-US" dirty="0" smtClean="0"/>
              <a:t>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lvl="2"/>
            <a:r>
              <a:rPr lang="en-US" sz="2800" dirty="0" smtClean="0"/>
              <a:t>The letter at index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sz="2800" dirty="0" smtClean="0"/>
              <a:t>is </a:t>
            </a:r>
            <a:r>
              <a:rPr lang="en-US" sz="2800" u="sng" dirty="0" smtClean="0"/>
              <a:t>not</a:t>
            </a:r>
            <a:r>
              <a:rPr lang="en-US" sz="2800" dirty="0" smtClean="0"/>
              <a:t> included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093305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greet[0:2]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'He'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greet[7:9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greet[:5]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greet[1:]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greet[:]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Bob'</a:t>
            </a:r>
          </a:p>
        </p:txBody>
      </p:sp>
    </p:spTree>
    <p:extLst>
      <p:ext uri="{BB962C8B-B14F-4D97-AF65-F5344CB8AC3E}">
        <p14:creationId xmlns:p14="http://schemas.microsoft.com/office/powerpoint/2010/main" val="40665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 of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are missing, then the start or the end of the string are used instead</a:t>
            </a:r>
          </a:p>
          <a:p>
            <a:pPr lvl="3"/>
            <a:endParaRPr lang="en-US" dirty="0"/>
          </a:p>
          <a:p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dirty="0" smtClean="0"/>
              <a:t>must come </a:t>
            </a:r>
            <a:r>
              <a:rPr lang="en-US" u="sng" dirty="0" smtClean="0"/>
              <a:t>after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endParaRPr lang="en-US" dirty="0" smtClean="0"/>
          </a:p>
          <a:p>
            <a:pPr lvl="1"/>
            <a:r>
              <a:rPr lang="en-US" dirty="0" smtClean="0"/>
              <a:t>What would the 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greet[1:1] </a:t>
            </a:r>
            <a:r>
              <a:rPr lang="en-US" dirty="0" smtClean="0"/>
              <a:t>be?</a:t>
            </a:r>
          </a:p>
          <a:p>
            <a:pPr marL="80327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An empty string!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94589"/>
            <a:ext cx="8229600" cy="1598285"/>
          </a:xfrm>
        </p:spPr>
        <p:txBody>
          <a:bodyPr/>
          <a:lstStyle/>
          <a:p>
            <a:r>
              <a:rPr lang="en-US" dirty="0" smtClean="0"/>
              <a:t>All of this also applies to lists!</a:t>
            </a:r>
          </a:p>
          <a:p>
            <a:pPr lvl="1"/>
            <a:r>
              <a:rPr lang="en-US" dirty="0" smtClean="0"/>
              <a:t>Two lists can be concatenated together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sublist</a:t>
            </a:r>
            <a:r>
              <a:rPr lang="en-US" dirty="0" smtClean="0"/>
              <a:t> can be sliced from another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138216"/>
              </p:ext>
            </p:extLst>
          </p:nvPr>
        </p:nvGraphicFramePr>
        <p:xfrm>
          <a:off x="457200" y="1893176"/>
          <a:ext cx="822960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STRING[#:#]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018909" y="2385800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Concatenation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0457" y="2931981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Indexing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0457" y="345096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Slicing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0457" y="3973261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Length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Python has special keywords…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etc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It also has special characters</a:t>
            </a:r>
          </a:p>
          <a:p>
            <a:pPr lvl="1"/>
            <a:r>
              <a:rPr lang="en-US" dirty="0" smtClean="0"/>
              <a:t>Single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), double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/>
              <a:t>), etc</a:t>
            </a:r>
            <a:r>
              <a:rPr lang="en-US" dirty="0" smtClean="0"/>
              <a:t>.</a:t>
            </a:r>
          </a:p>
          <a:p>
            <a:pPr lvl="3"/>
            <a:endParaRPr lang="en-US" dirty="0"/>
          </a:p>
          <a:p>
            <a:r>
              <a:rPr lang="en-US" dirty="0" smtClean="0"/>
              <a:t>How can we print out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n-US" dirty="0" smtClean="0"/>
              <a:t>as part of a string?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print("And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shouted "hey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!"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him.")</a:t>
            </a:r>
            <a:endParaRPr lang="en-US" dirty="0" smtClean="0"/>
          </a:p>
          <a:p>
            <a:pPr lvl="1"/>
            <a:r>
              <a:rPr lang="en-US" dirty="0" smtClean="0"/>
              <a:t>What’s going to happen here?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EOL while scanning string literal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 flipH="1">
            <a:off x="4769963" y="5109327"/>
            <a:ext cx="1253765" cy="42555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2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Backslash: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backslash character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is used to “</a:t>
            </a:r>
            <a:r>
              <a:rPr lang="en-US" b="1" i="1" dirty="0" smtClean="0"/>
              <a:t>escape</a:t>
            </a:r>
            <a:r>
              <a:rPr lang="en-US" dirty="0" smtClean="0"/>
              <a:t>” a special character in Python</a:t>
            </a:r>
          </a:p>
          <a:p>
            <a:pPr lvl="1"/>
            <a:r>
              <a:rPr lang="en-US" sz="3200" dirty="0" smtClean="0"/>
              <a:t>Tells Python not to treat it as special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backslash character goes </a:t>
            </a:r>
            <a:r>
              <a:rPr lang="en-US" u="sng" dirty="0" smtClean="0"/>
              <a:t>in front</a:t>
            </a:r>
            <a:r>
              <a:rPr lang="en-US" dirty="0" smtClean="0"/>
              <a:t> of the character we want to “escape”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print("And I shouted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!\"")</a:t>
            </a:r>
            <a:endParaRPr lang="en-US" sz="2400" dirty="0"/>
          </a:p>
          <a:p>
            <a:pPr marL="809625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I shouted "hey!"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55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Escape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457200" y="2356464"/>
          <a:ext cx="8229600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1488"/>
                <a:gridCol w="546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Escape Sequence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\'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single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</a:t>
                      </a:r>
                      <a:r>
                        <a:rPr lang="en-US" sz="2800" baseline="0" dirty="0" smtClean="0"/>
                        <a:t> a double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backslash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tab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new line (“enter”)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special1 =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"I\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tlove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tabs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(special1)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      love tabs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special2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time to\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nsplit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(special2)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It's time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split!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special3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"Keep \\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\\ separated"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(special3)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Keep \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\ separated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4852" y="2413097"/>
            <a:ext cx="197533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4852" y="3716722"/>
            <a:ext cx="248660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newline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4851" y="5217256"/>
            <a:ext cx="34741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single backslash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0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special1 =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"I\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tlove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tabs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(special1)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      love tabs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special2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time to\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nsplit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(special2)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It's time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split!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special3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"Keep \\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\\ separated"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(special3)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Keep \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\ separated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35191" y="1800193"/>
            <a:ext cx="3045578" cy="26776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Note that there are no spaces around the escape sequences, but they work fine.  What would happen if we added a space after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\t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\n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here?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14799" y="3139021"/>
            <a:ext cx="683443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60082" y="1929149"/>
            <a:ext cx="683443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826364"/>
            <a:ext cx="8564880" cy="1143000"/>
          </a:xfrm>
        </p:spPr>
        <p:txBody>
          <a:bodyPr/>
          <a:lstStyle/>
          <a:p>
            <a:r>
              <a:rPr lang="en-US" sz="4000" dirty="0" smtClean="0"/>
              <a:t>How Python Handles Escape 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7240" cy="4156799"/>
          </a:xfrm>
        </p:spPr>
        <p:txBody>
          <a:bodyPr/>
          <a:lstStyle/>
          <a:p>
            <a:r>
              <a:rPr lang="en-US" dirty="0" smtClean="0"/>
              <a:t>Escape </a:t>
            </a:r>
            <a:r>
              <a:rPr lang="en-US" dirty="0"/>
              <a:t>sequences look like two characters to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Python treats them as a </a:t>
            </a:r>
            <a:r>
              <a:rPr lang="en-US" u="sng" dirty="0" smtClean="0"/>
              <a:t>single</a:t>
            </a:r>
            <a:r>
              <a:rPr lang="en-US" dirty="0" smtClean="0"/>
              <a:t> character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example1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"dog\n"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example2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tcat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5724" y="4620766"/>
          <a:ext cx="3989752" cy="13525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4688" y="4620766"/>
          <a:ext cx="3989752" cy="13525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85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“end”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mentioned the use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end="" </a:t>
            </a:r>
            <a:r>
              <a:rPr lang="en-US" dirty="0" smtClean="0"/>
              <a:t>within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print() </a:t>
            </a:r>
            <a:r>
              <a:rPr lang="en-US" dirty="0" smtClean="0"/>
              <a:t>in a few of the homeworks</a:t>
            </a:r>
          </a:p>
          <a:p>
            <a:pPr lvl="1"/>
            <a:r>
              <a:rPr lang="en-US" dirty="0" smtClean="0"/>
              <a:t>By default,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print() </a:t>
            </a:r>
            <a:r>
              <a:rPr lang="en-US" dirty="0" smtClean="0"/>
              <a:t>uses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\n </a:t>
            </a:r>
            <a:r>
              <a:rPr lang="en-US" dirty="0" smtClean="0"/>
              <a:t>as its ending</a:t>
            </a:r>
          </a:p>
          <a:p>
            <a:pPr lvl="3"/>
            <a:endParaRPr lang="en-US" dirty="0"/>
          </a:p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end= </a:t>
            </a:r>
            <a:r>
              <a:rPr lang="en-US" dirty="0" smtClean="0"/>
              <a:t>to change this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end=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"More space please"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end=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"\n\n"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"Smile!"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end=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:)\n"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Remember to put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\n </a:t>
            </a:r>
            <a:r>
              <a:rPr lang="en-US" dirty="0" smtClean="0"/>
              <a:t>in if you still want one!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19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1703" cy="4517689"/>
          </a:xfrm>
        </p:spPr>
        <p:txBody>
          <a:bodyPr/>
          <a:lstStyle/>
          <a:p>
            <a:r>
              <a:rPr lang="en-US" dirty="0" smtClean="0"/>
              <a:t>Whitespace is any “blank” character, that represents space between other characters</a:t>
            </a:r>
          </a:p>
          <a:p>
            <a:r>
              <a:rPr lang="en-US" dirty="0" smtClean="0"/>
              <a:t>For example: tabs, newlines, and spaces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"\t"  "\n"    " 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Extra whitespace can cause similar-looking strings to not be equivalent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"dogs" == "dogs 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881874" cy="4156799"/>
          </a:xfrm>
        </p:spPr>
        <p:txBody>
          <a:bodyPr/>
          <a:lstStyle/>
          <a:p>
            <a:r>
              <a:rPr lang="en-US" dirty="0" smtClean="0"/>
              <a:t>To remove all whitespace from the </a:t>
            </a:r>
            <a:r>
              <a:rPr lang="en-US" u="sng" dirty="0" smtClean="0"/>
              <a:t>start and end</a:t>
            </a:r>
            <a:r>
              <a:rPr lang="en-US" dirty="0" smtClean="0"/>
              <a:t> of a string, we can </a:t>
            </a:r>
            <a:r>
              <a:rPr lang="en-US" dirty="0"/>
              <a:t>use a method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0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906258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</a:t>
            </a:r>
            <a:r>
              <a:rPr lang="en-US" dirty="0" smtClean="0"/>
              <a:t>use a method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18" name="Rectangle 17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7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796530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</a:t>
            </a:r>
            <a:r>
              <a:rPr lang="en-US" dirty="0"/>
              <a:t>use a method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22" name="Rectangle 21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03618" y="4225002"/>
            <a:ext cx="407337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strip() </a:t>
            </a:r>
            <a:r>
              <a:rPr lang="en-US" sz="2400" dirty="0" smtClean="0">
                <a:cs typeface="Courier New" panose="02070309020205020404" pitchFamily="49" charset="0"/>
              </a:rPr>
              <a:t>does </a:t>
            </a:r>
            <a:r>
              <a:rPr lang="en-US" sz="2400" u="sng" dirty="0" smtClean="0"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cs typeface="Courier New" panose="02070309020205020404" pitchFamily="49" charset="0"/>
              </a:rPr>
              <a:t> remove “interior” spacing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flipH="1">
            <a:off x="6183496" y="5055999"/>
            <a:ext cx="1034501" cy="1034501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597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</a:t>
            </a:r>
            <a:r>
              <a:rPr lang="en-US" dirty="0" smtClean="0"/>
              <a:t>also break </a:t>
            </a:r>
            <a:r>
              <a:rPr lang="en-US" dirty="0" smtClean="0"/>
              <a:t>a string into </a:t>
            </a:r>
            <a:r>
              <a:rPr lang="en-US" dirty="0" smtClean="0"/>
              <a:t>pieces</a:t>
            </a:r>
            <a:endParaRPr lang="en-US" dirty="0" smtClean="0"/>
          </a:p>
          <a:p>
            <a:pPr lvl="1"/>
            <a:r>
              <a:rPr lang="en-US" sz="3200" dirty="0" smtClean="0"/>
              <a:t>Stored as a list of strings</a:t>
            </a:r>
            <a:endParaRPr lang="en-US" sz="3200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method is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, and it has two ways it can be used:</a:t>
            </a:r>
          </a:p>
          <a:p>
            <a:pPr lvl="1"/>
            <a:r>
              <a:rPr lang="en-US" sz="3200" dirty="0" smtClean="0"/>
              <a:t>Break the string up by its whitespace</a:t>
            </a:r>
          </a:p>
          <a:p>
            <a:pPr lvl="1"/>
            <a:r>
              <a:rPr lang="en-US" sz="3200" dirty="0" smtClean="0"/>
              <a:t>Break the string up by a specific character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split( )</a:t>
            </a:r>
            <a:r>
              <a:rPr lang="en-US" dirty="0" smtClean="0"/>
              <a:t>with nothing inside the parentheses will split </a:t>
            </a:r>
            <a:r>
              <a:rPr lang="en-US" dirty="0" smtClean="0"/>
              <a:t>on </a:t>
            </a:r>
            <a:r>
              <a:rPr lang="en-US" u="sng" dirty="0" smtClean="0"/>
              <a:t>all</a:t>
            </a:r>
            <a:r>
              <a:rPr lang="en-US" dirty="0" smtClean="0"/>
              <a:t> </a:t>
            </a:r>
            <a:r>
              <a:rPr lang="en-US" dirty="0" smtClean="0"/>
              <a:t>whitespace</a:t>
            </a:r>
            <a:endParaRPr lang="en-US" dirty="0" smtClean="0"/>
          </a:p>
          <a:p>
            <a:pPr lvl="1"/>
            <a:r>
              <a:rPr lang="en-US" sz="3200" dirty="0" smtClean="0"/>
              <a:t>Even the “interior” whitespace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line = "hello world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['hello', 'world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love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love\t\t\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nwhitespace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love.split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['I', 'love', 'whitespace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9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better understand the string data type</a:t>
            </a:r>
          </a:p>
          <a:p>
            <a:pPr lvl="1"/>
            <a:r>
              <a:rPr lang="en-US" dirty="0"/>
              <a:t>Learn how they are represented</a:t>
            </a:r>
          </a:p>
          <a:p>
            <a:pPr lvl="1"/>
            <a:r>
              <a:rPr lang="en-US" dirty="0" smtClean="0"/>
              <a:t>Learn about and use some of their built-in functions</a:t>
            </a:r>
          </a:p>
          <a:p>
            <a:pPr lvl="2"/>
            <a:r>
              <a:rPr lang="en-US" dirty="0" smtClean="0"/>
              <a:t>Slicing and concatenation</a:t>
            </a:r>
          </a:p>
          <a:p>
            <a:pPr lvl="2"/>
            <a:r>
              <a:rPr lang="en-US" dirty="0" smtClean="0"/>
              <a:t>Escape sequences</a:t>
            </a:r>
          </a:p>
          <a:p>
            <a:pPr lvl="2"/>
            <a:r>
              <a:rPr lang="en-US" dirty="0" smtClean="0"/>
              <a:t>lower() and upper()</a:t>
            </a:r>
          </a:p>
          <a:p>
            <a:pPr lvl="2"/>
            <a:r>
              <a:rPr lang="en-US" dirty="0" smtClean="0"/>
              <a:t>strip() and whitespace</a:t>
            </a:r>
          </a:p>
          <a:p>
            <a:pPr lvl="2"/>
            <a:r>
              <a:rPr lang="en-US" dirty="0"/>
              <a:t>split() and join()</a:t>
            </a:r>
          </a:p>
          <a:p>
            <a:pPr lvl="3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01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3678" cy="4156799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</a:t>
            </a:r>
            <a:r>
              <a:rPr lang="en-US" dirty="0" smtClean="0"/>
              <a:t>a string in it, </a:t>
            </a:r>
            <a:r>
              <a:rPr lang="en-US" dirty="0" smtClean="0"/>
              <a:t>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under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once_twice_thrice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under.split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("_")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1497" y="3116044"/>
            <a:ext cx="313208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character(s)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that we want to remove are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called the delimiter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0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under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once_twice_thrice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under.split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("_")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9232" y="5965838"/>
            <a:ext cx="568756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notice that it didn’t remove the whitespace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3385286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flipH="1">
            <a:off x="4885944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6183350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856347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flipH="1">
            <a:off x="2497797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1497" y="3116044"/>
            <a:ext cx="313208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character(s)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that we want to remove are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called the delimiter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4033989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flipH="1">
            <a:off x="5361914" y="5630142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0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Split this string on </a:t>
            </a:r>
            <a:r>
              <a:rPr lang="en-US" dirty="0" smtClean="0"/>
              <a:t>its </a:t>
            </a:r>
            <a:r>
              <a:rPr lang="en-US" dirty="0" smtClean="0"/>
              <a:t>whitespace:</a:t>
            </a:r>
          </a:p>
          <a:p>
            <a:pPr marL="45720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Split this string on the double t’s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 smtClean="0"/>
              <a:t>):</a:t>
            </a:r>
          </a:p>
          <a:p>
            <a:pPr marL="45720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adorable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"nutty otters making lattes"</a:t>
            </a:r>
          </a:p>
          <a:p>
            <a:pPr marL="45720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Split this string on </a:t>
            </a:r>
            <a:r>
              <a:rPr lang="en-US" dirty="0" smtClean="0"/>
              <a:t>its </a:t>
            </a:r>
            <a:r>
              <a:rPr lang="en-US" dirty="0" smtClean="0"/>
              <a:t>whitespace:</a:t>
            </a:r>
          </a:p>
          <a:p>
            <a:pPr marL="45720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daft.split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Split this string on the double t’s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 smtClean="0"/>
              <a:t>):</a:t>
            </a:r>
          </a:p>
          <a:p>
            <a:pPr marL="45720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adorable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"nutty otters making lattes"</a:t>
            </a:r>
          </a:p>
          <a:p>
            <a:pPr marL="45720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adorable.split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0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Splitting a string creates a list of smaller strings</a:t>
            </a:r>
          </a:p>
          <a:p>
            <a:pPr lvl="3"/>
            <a:endParaRPr lang="en-US" dirty="0"/>
          </a:p>
          <a:p>
            <a:r>
              <a:rPr lang="en-US" dirty="0" smtClean="0"/>
              <a:t>Using </a:t>
            </a:r>
            <a:r>
              <a:rPr lang="en-US" dirty="0" smtClean="0"/>
              <a:t>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and this list, </a:t>
            </a:r>
            <a:r>
              <a:rPr lang="en-US" dirty="0" smtClean="0"/>
              <a:t>we can iterate over each </a:t>
            </a:r>
            <a:r>
              <a:rPr lang="en-US" dirty="0" smtClean="0"/>
              <a:t>individual word </a:t>
            </a:r>
            <a:r>
              <a:rPr lang="en-US" dirty="0" smtClean="0"/>
              <a:t>(or token</a:t>
            </a:r>
            <a:r>
              <a:rPr lang="en-US" dirty="0" smtClean="0"/>
              <a:t>)</a:t>
            </a:r>
            <a:endParaRPr lang="en-US" dirty="0"/>
          </a:p>
          <a:p>
            <a:pPr marL="1828800" lvl="4" indent="0">
              <a:buNone/>
            </a:pPr>
            <a:endParaRPr lang="en-US" dirty="0" smtClean="0"/>
          </a:p>
          <a:p>
            <a:pPr marL="919163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sentence.split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91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 = 0</a:t>
            </a:r>
          </a:p>
          <a:p>
            <a:pPr marL="919163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 &lt;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(words):</a:t>
            </a:r>
          </a:p>
          <a:p>
            <a:pPr marL="9191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(words[index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9191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index +=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2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lyrics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"stars in their eyes"</a:t>
            </a:r>
            <a:endParaRPr lang="en-US" sz="18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lyricWords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lyrics.split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8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= 0</a:t>
            </a:r>
          </a:p>
          <a:p>
            <a:pPr marL="0" lvl="1" indent="0"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 &lt;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lyricWords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lyricWords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[index] +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index += 1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*stars*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*in*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*their*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*eyes*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008" y="4069628"/>
            <a:ext cx="44317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append a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“*”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to the front and end of each list element, then print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22070" y="3657600"/>
            <a:ext cx="508042" cy="4754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00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Joining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2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join a list of strings back together!</a:t>
            </a:r>
          </a:p>
          <a:p>
            <a:pPr lvl="1"/>
            <a:r>
              <a:rPr lang="en-US" sz="3200" dirty="0" smtClean="0"/>
              <a:t>The syntax </a:t>
            </a:r>
            <a:r>
              <a:rPr lang="en-US" sz="3200" dirty="0" smtClean="0"/>
              <a:t>looks different </a:t>
            </a:r>
            <a:r>
              <a:rPr lang="en-US" sz="3200" dirty="0" smtClean="0"/>
              <a:t>from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</a:p>
          <a:p>
            <a:pPr lvl="1"/>
            <a:r>
              <a:rPr lang="en-US" sz="3200" dirty="0" smtClean="0"/>
              <a:t>And it only works on a </a:t>
            </a:r>
            <a:r>
              <a:rPr lang="en-US" sz="3200" u="sng" dirty="0" smtClean="0"/>
              <a:t>list of strings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X".join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list_of_strings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93570" y="5928761"/>
            <a:ext cx="641307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delimiter (what we will use to join the strings)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7028" y="4932721"/>
            <a:ext cx="144483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method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6912" y="4988667"/>
            <a:ext cx="54376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list of strings we want to join together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1962307" y="4218240"/>
            <a:ext cx="422481" cy="1006481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28928" y="4510240"/>
            <a:ext cx="0" cy="141852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4323786" y="3148314"/>
            <a:ext cx="422481" cy="3146336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6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5" grpId="0" animBg="1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['Alice', 'Bob',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'Carl', 'Dana',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'Eve']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"_".join(names)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Alice_Bob_Carl_Dana_Eve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also use more than one character as our delimiter if we want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 &lt;3 ".join(names)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'Alice &lt;3 Bob &lt;3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Carl &lt;3 Dana &lt;3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Eve'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28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 </a:t>
            </a:r>
            <a:r>
              <a:rPr lang="en-US" dirty="0" smtClean="0"/>
              <a:t>vs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join()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split()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Takes in a single string</a:t>
            </a:r>
          </a:p>
          <a:p>
            <a:pPr lvl="1"/>
            <a:r>
              <a:rPr lang="en-US" dirty="0" smtClean="0"/>
              <a:t>Creates a list of strings</a:t>
            </a:r>
          </a:p>
          <a:p>
            <a:pPr lvl="1"/>
            <a:r>
              <a:rPr lang="en-US" dirty="0" smtClean="0"/>
              <a:t>Splits on given character(s), or on all whitespace</a:t>
            </a:r>
          </a:p>
          <a:p>
            <a:pPr lvl="3"/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join()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Takes in a list of strings</a:t>
            </a:r>
          </a:p>
          <a:p>
            <a:pPr lvl="1"/>
            <a:r>
              <a:rPr lang="en-US" dirty="0" smtClean="0"/>
              <a:t>Returns a single string</a:t>
            </a:r>
          </a:p>
          <a:p>
            <a:pPr lvl="1"/>
            <a:r>
              <a:rPr lang="en-US" dirty="0" smtClean="0"/>
              <a:t>Joins together with a user-chosen delimiter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0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and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operations </a:t>
            </a:r>
            <a:r>
              <a:rPr lang="en-US" dirty="0" smtClean="0"/>
              <a:t>we’ve learned are possible to use on </a:t>
            </a:r>
            <a:r>
              <a:rPr lang="en-US" dirty="0" smtClean="0"/>
              <a:t>strings </a:t>
            </a:r>
            <a:r>
              <a:rPr lang="en-US" dirty="0" smtClean="0"/>
              <a:t>and on lists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04548"/>
              </p:ext>
            </p:extLst>
          </p:nvPr>
        </p:nvGraphicFramePr>
        <p:xfrm>
          <a:off x="1974130" y="3118186"/>
          <a:ext cx="5195740" cy="3326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3246"/>
                <a:gridCol w="1131216"/>
                <a:gridCol w="801278"/>
              </a:tblGrid>
              <a:tr h="4752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Lists</a:t>
                      </a:r>
                      <a:endParaRPr lang="en-US" sz="2400" dirty="0"/>
                    </a:p>
                  </a:txBody>
                  <a:tcPr/>
                </a:tc>
              </a:tr>
              <a:tr h="475279">
                <a:tc>
                  <a:txBody>
                    <a:bodyPr/>
                    <a:lstStyle/>
                    <a:p>
                      <a:r>
                        <a:rPr lang="en-US" dirty="0" smtClean="0"/>
                        <a:t>Concatenation +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279">
                <a:tc>
                  <a:txBody>
                    <a:bodyPr/>
                    <a:lstStyle/>
                    <a:p>
                      <a:r>
                        <a:rPr lang="en-US" dirty="0" smtClean="0"/>
                        <a:t>Indexing [ 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279">
                <a:tc>
                  <a:txBody>
                    <a:bodyPr/>
                    <a:lstStyle/>
                    <a:p>
                      <a:r>
                        <a:rPr lang="en-US" dirty="0" smtClean="0"/>
                        <a:t>Slicing [ : 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2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.lower()</a:t>
                      </a:r>
                      <a:r>
                        <a:rPr lang="en-US" dirty="0" smtClean="0"/>
                        <a:t> /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.upper()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52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.append()</a:t>
                      </a:r>
                      <a:r>
                        <a:rPr lang="en-US" dirty="0" smtClean="0"/>
                        <a:t> /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.remove()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527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40378" y="4920198"/>
            <a:ext cx="1034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6543" y="3480809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0091" y="3483846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6543" y="3959593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0091" y="3962630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6543" y="4438377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0091" y="4441414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6543" y="5874728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0091" y="5877765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6543" y="4917161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40091" y="5398982"/>
            <a:ext cx="82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75110" y="5395945"/>
            <a:ext cx="1034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8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CTRL+Z</a:t>
            </a:r>
          </a:p>
          <a:p>
            <a:pPr lvl="1"/>
            <a:r>
              <a:rPr lang="en-US" dirty="0" smtClean="0"/>
              <a:t>“Minimizes” the emacs window</a:t>
            </a:r>
            <a:endParaRPr lang="en-US" dirty="0"/>
          </a:p>
          <a:p>
            <a:pPr lvl="3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Used in the terminal, and “maximizes” it again</a:t>
            </a:r>
          </a:p>
          <a:p>
            <a:pPr lvl="3"/>
            <a:endParaRPr lang="en-US" dirty="0"/>
          </a:p>
          <a:p>
            <a:r>
              <a:rPr lang="en-US" dirty="0" smtClean="0"/>
              <a:t>Useful when coding and testing</a:t>
            </a:r>
          </a:p>
          <a:p>
            <a:pPr lvl="1"/>
            <a:r>
              <a:rPr lang="en-US" dirty="0" smtClean="0"/>
              <a:t>Save and minimize, run code, maximize it to edit</a:t>
            </a:r>
          </a:p>
          <a:p>
            <a:pPr lvl="1"/>
            <a:r>
              <a:rPr lang="en-US" dirty="0" smtClean="0"/>
              <a:t>Keeps the </a:t>
            </a:r>
            <a:r>
              <a:rPr lang="en-US" dirty="0" smtClean="0"/>
              <a:t>kill ring, where you are in the file,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2413" y="1051856"/>
            <a:ext cx="4239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45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</a:t>
            </a:r>
            <a:r>
              <a:rPr lang="en-US" dirty="0" smtClean="0"/>
              <a:t>4 </a:t>
            </a:r>
            <a:r>
              <a:rPr lang="en-US" dirty="0" smtClean="0"/>
              <a:t>is out on Blackboard now</a:t>
            </a:r>
          </a:p>
          <a:p>
            <a:pPr lvl="1"/>
            <a:r>
              <a:rPr lang="en-US" dirty="0" smtClean="0"/>
              <a:t>Complete the Academic Integrity Quiz to see it</a:t>
            </a:r>
          </a:p>
          <a:p>
            <a:pPr lvl="1"/>
            <a:r>
              <a:rPr lang="en-US" dirty="0" smtClean="0"/>
              <a:t>Due by Friday </a:t>
            </a:r>
            <a:r>
              <a:rPr lang="en-US" dirty="0" smtClean="0"/>
              <a:t>(Oct 6th) </a:t>
            </a:r>
            <a:r>
              <a:rPr lang="en-US" dirty="0" smtClean="0"/>
              <a:t>at 8:59:59 PM</a:t>
            </a:r>
          </a:p>
          <a:p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Midterm is </a:t>
            </a:r>
            <a:r>
              <a:rPr lang="en-US" u="sng" dirty="0" smtClean="0"/>
              <a:t>in class</a:t>
            </a:r>
            <a:r>
              <a:rPr lang="en-US" dirty="0" smtClean="0"/>
              <a:t>, </a:t>
            </a:r>
            <a:r>
              <a:rPr lang="en-US" dirty="0" smtClean="0"/>
              <a:t>October 18 and 19</a:t>
            </a:r>
            <a:endParaRPr lang="en-US" dirty="0" smtClean="0"/>
          </a:p>
          <a:p>
            <a:pPr lvl="1"/>
            <a:r>
              <a:rPr lang="en-US" dirty="0" smtClean="0"/>
              <a:t>Survey #1 will be released that week as well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Sewing thread (adapted from):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smtClean="0"/>
              <a:t>pixabay.com/p-936467</a:t>
            </a:r>
          </a:p>
          <a:p>
            <a:pPr lvl="1"/>
            <a:endParaRPr lang="en-US" sz="2000" dirty="0" smtClean="0"/>
          </a:p>
          <a:p>
            <a:r>
              <a:rPr lang="en-US" sz="2000" dirty="0"/>
              <a:t>Splitting wood:</a:t>
            </a:r>
          </a:p>
          <a:p>
            <a:pPr lvl="1"/>
            <a:r>
              <a:rPr lang="en-US" sz="2000" dirty="0"/>
              <a:t>https://pixabay.com/p-2715519/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String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/>
              <a:t>is represented in programs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string data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/>
              <a:t>string</a:t>
            </a:r>
            <a:r>
              <a:rPr lang="en-US" dirty="0"/>
              <a:t> is a sequence of </a:t>
            </a:r>
            <a:r>
              <a:rPr lang="en-US" dirty="0" smtClean="0"/>
              <a:t>characters </a:t>
            </a:r>
            <a:br>
              <a:rPr lang="en-US" dirty="0" smtClean="0"/>
            </a:br>
            <a:r>
              <a:rPr lang="en-US" dirty="0" smtClean="0"/>
              <a:t>enclosed </a:t>
            </a:r>
            <a:r>
              <a:rPr lang="en-US" dirty="0"/>
              <a:t>within </a:t>
            </a:r>
            <a:r>
              <a:rPr lang="en-US" dirty="0" smtClean="0"/>
              <a:t>quotation </a:t>
            </a:r>
            <a:r>
              <a:rPr lang="en-US" dirty="0"/>
              <a:t>marks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apostrophes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Sometimes called </a:t>
            </a:r>
            <a:br>
              <a:rPr lang="en-US" dirty="0" smtClean="0"/>
            </a:br>
            <a:r>
              <a:rPr lang="en-US" dirty="0" smtClean="0"/>
              <a:t>double quotes or </a:t>
            </a:r>
            <a:br>
              <a:rPr lang="en-US" dirty="0" smtClean="0"/>
            </a:br>
            <a:r>
              <a:rPr lang="en-US" dirty="0" smtClean="0"/>
              <a:t>single quotes</a:t>
            </a:r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5E8ED"/>
              </a:clrFrom>
              <a:clrTo>
                <a:srgbClr val="E5E8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9" t="13356" r="22010" b="15050"/>
          <a:stretch/>
        </p:blipFill>
        <p:spPr>
          <a:xfrm>
            <a:off x="6117996" y="3643595"/>
            <a:ext cx="3261675" cy="321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3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Strings as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 </a:t>
            </a:r>
            <a:r>
              <a:rPr lang="en-US" dirty="0" smtClean="0"/>
              <a:t>automatically gets a string</a:t>
            </a: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your name: 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name: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Shakira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string through </a:t>
            </a:r>
            <a:r>
              <a:rPr lang="en-US" b="1" i="1" dirty="0" smtClean="0"/>
              <a:t>indexing</a:t>
            </a:r>
          </a:p>
          <a:p>
            <a:pPr lvl="1"/>
            <a:r>
              <a:rPr lang="en-US" dirty="0" smtClean="0"/>
              <a:t>Characters are the letters, numbers, spaces, and symbols that make up a string</a:t>
            </a:r>
          </a:p>
          <a:p>
            <a:pPr lvl="3"/>
            <a:endParaRPr lang="en-US" i="1" dirty="0"/>
          </a:p>
          <a:p>
            <a:r>
              <a:rPr lang="en-US" dirty="0"/>
              <a:t>The </a:t>
            </a:r>
            <a:r>
              <a:rPr lang="en-US" dirty="0" smtClean="0"/>
              <a:t>characters in </a:t>
            </a:r>
            <a:r>
              <a:rPr lang="en-US" dirty="0"/>
              <a:t>a string are numbered </a:t>
            </a:r>
            <a:r>
              <a:rPr lang="en-US" dirty="0" smtClean="0"/>
              <a:t>starting from the </a:t>
            </a:r>
            <a:r>
              <a:rPr lang="en-US" dirty="0"/>
              <a:t>left, </a:t>
            </a:r>
            <a:r>
              <a:rPr lang="en-US" dirty="0" smtClean="0"/>
              <a:t>beginning with 0</a:t>
            </a:r>
          </a:p>
          <a:p>
            <a:pPr lvl="1"/>
            <a:r>
              <a:rPr lang="en-US" dirty="0" smtClean="0"/>
              <a:t>Just like in lists!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8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Accessing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</a:t>
            </a:r>
            <a:r>
              <a:rPr lang="en-US" dirty="0" smtClean="0"/>
              <a:t>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[expression]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the name of the string variable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expression </a:t>
            </a:r>
            <a:r>
              <a:rPr lang="en-US" dirty="0" smtClean="0"/>
              <a:t>determines which character is selected from the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12497</TotalTime>
  <Words>2157</Words>
  <Application>Microsoft Office PowerPoint</Application>
  <PresentationFormat>On-screen Show (4:3)</PresentationFormat>
  <Paragraphs>568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09 – Strings</vt:lpstr>
      <vt:lpstr>Last Class We Covered</vt:lpstr>
      <vt:lpstr>Any Questions from Last Time?</vt:lpstr>
      <vt:lpstr>Today’s Objectives</vt:lpstr>
      <vt:lpstr>Strings</vt:lpstr>
      <vt:lpstr>The String Data Type</vt:lpstr>
      <vt:lpstr>Getting Strings as Input</vt:lpstr>
      <vt:lpstr>Accessing Individual Characters</vt:lpstr>
      <vt:lpstr>Syntax of Accessing Characters</vt:lpstr>
      <vt:lpstr>Example String</vt:lpstr>
      <vt:lpstr>Example String</vt:lpstr>
      <vt:lpstr>Changing String Case</vt:lpstr>
      <vt:lpstr>Concatenation</vt:lpstr>
      <vt:lpstr>Forming New Strings - Concatenation</vt:lpstr>
      <vt:lpstr>Rules of Concatenation</vt:lpstr>
      <vt:lpstr>Common Use for Concatenation</vt:lpstr>
      <vt:lpstr>Sentinels, input(), and Concatenation</vt:lpstr>
      <vt:lpstr>Substrings and Slicing</vt:lpstr>
      <vt:lpstr>Substrings</vt:lpstr>
      <vt:lpstr>Slicing Syntax</vt:lpstr>
      <vt:lpstr>Slicing Examples</vt:lpstr>
      <vt:lpstr>Specifics of Slicing</vt:lpstr>
      <vt:lpstr>String Operators in Python</vt:lpstr>
      <vt:lpstr>Escape Sequences</vt:lpstr>
      <vt:lpstr>Special Characters</vt:lpstr>
      <vt:lpstr>Backslash: Escape Sequences</vt:lpstr>
      <vt:lpstr>Common Escape Sequences</vt:lpstr>
      <vt:lpstr>Escape Sequences Example</vt:lpstr>
      <vt:lpstr>Escape Sequences Example</vt:lpstr>
      <vt:lpstr>How Python Handles Escape Sequences</vt:lpstr>
      <vt:lpstr>The “end” of print()</vt:lpstr>
      <vt:lpstr>Whitespace</vt:lpstr>
      <vt:lpstr>Whitespace</vt:lpstr>
      <vt:lpstr>Removing Whitespace</vt:lpstr>
      <vt:lpstr>Removing Whitespace</vt:lpstr>
      <vt:lpstr>Removing Whitespace</vt:lpstr>
      <vt:lpstr>String Splitting</vt:lpstr>
      <vt:lpstr>String Splitting</vt:lpstr>
      <vt:lpstr>Splitting by Whitespace</vt:lpstr>
      <vt:lpstr>Splitting by Specific Character</vt:lpstr>
      <vt:lpstr>Splitting by Specific Character</vt:lpstr>
      <vt:lpstr>Practice: Splitting</vt:lpstr>
      <vt:lpstr>Practice: Splitting</vt:lpstr>
      <vt:lpstr>Looping over Split Strings</vt:lpstr>
      <vt:lpstr>Example: Looping over Split Strings</vt:lpstr>
      <vt:lpstr>String Joining</vt:lpstr>
      <vt:lpstr>Joining Strings</vt:lpstr>
      <vt:lpstr>Example: Joining Strings</vt:lpstr>
      <vt:lpstr>split() vs join()</vt:lpstr>
      <vt:lpstr>String and List Operations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260</cp:revision>
  <dcterms:created xsi:type="dcterms:W3CDTF">2014-05-05T14:25:42Z</dcterms:created>
  <dcterms:modified xsi:type="dcterms:W3CDTF">2017-10-04T00:48:18Z</dcterms:modified>
</cp:coreProperties>
</file>